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FCAFF35-1319-410D-9439-13E3DCE352CF}" type="datetimeFigureOut">
              <a:rPr lang="en-US" smtClean="0"/>
              <a:t>11/24/2013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A8102B0-6338-4545-A6B4-C0692C0804F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CAFF35-1319-410D-9439-13E3DCE352CF}"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102B0-6338-4545-A6B4-C0692C0804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CAFF35-1319-410D-9439-13E3DCE352CF}"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102B0-6338-4545-A6B4-C0692C0804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FCAFF35-1319-410D-9439-13E3DCE352CF}" type="datetimeFigureOut">
              <a:rPr lang="en-US" smtClean="0"/>
              <a:t>11/24/2013</a:t>
            </a:fld>
            <a:endParaRPr lang="en-US"/>
          </a:p>
        </p:txBody>
      </p:sp>
      <p:sp>
        <p:nvSpPr>
          <p:cNvPr id="9" name="Slide Number Placeholder 8"/>
          <p:cNvSpPr>
            <a:spLocks noGrp="1"/>
          </p:cNvSpPr>
          <p:nvPr>
            <p:ph type="sldNum" sz="quarter" idx="15"/>
          </p:nvPr>
        </p:nvSpPr>
        <p:spPr/>
        <p:txBody>
          <a:bodyPr rtlCol="0"/>
          <a:lstStyle/>
          <a:p>
            <a:fld id="{9A8102B0-6338-4545-A6B4-C0692C0804F5}"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FCAFF35-1319-410D-9439-13E3DCE352CF}" type="datetimeFigureOut">
              <a:rPr lang="en-US" smtClean="0"/>
              <a:t>11/24/2013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A8102B0-6338-4545-A6B4-C0692C0804F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FCAFF35-1319-410D-9439-13E3DCE352CF}"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8102B0-6338-4545-A6B4-C0692C0804F5}"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FCAFF35-1319-410D-9439-13E3DCE352CF}" type="datetimeFigureOut">
              <a:rPr lang="en-US" smtClean="0"/>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8102B0-6338-4545-A6B4-C0692C0804F5}"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FCAFF35-1319-410D-9439-13E3DCE352CF}" type="datetimeFigureOut">
              <a:rPr lang="en-US" smtClean="0"/>
              <a:t>11/24/2013</a:t>
            </a:fld>
            <a:endParaRPr lang="en-US"/>
          </a:p>
        </p:txBody>
      </p:sp>
      <p:sp>
        <p:nvSpPr>
          <p:cNvPr id="7" name="Slide Number Placeholder 6"/>
          <p:cNvSpPr>
            <a:spLocks noGrp="1"/>
          </p:cNvSpPr>
          <p:nvPr>
            <p:ph type="sldNum" sz="quarter" idx="11"/>
          </p:nvPr>
        </p:nvSpPr>
        <p:spPr/>
        <p:txBody>
          <a:bodyPr rtlCol="0"/>
          <a:lstStyle/>
          <a:p>
            <a:fld id="{9A8102B0-6338-4545-A6B4-C0692C0804F5}"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AFF35-1319-410D-9439-13E3DCE352CF}" type="datetimeFigureOut">
              <a:rPr lang="en-US" smtClean="0"/>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8102B0-6338-4545-A6B4-C0692C0804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FCAFF35-1319-410D-9439-13E3DCE352CF}" type="datetimeFigureOut">
              <a:rPr lang="en-US" smtClean="0"/>
              <a:t>11/24/2013</a:t>
            </a:fld>
            <a:endParaRPr lang="en-US"/>
          </a:p>
        </p:txBody>
      </p:sp>
      <p:sp>
        <p:nvSpPr>
          <p:cNvPr id="22" name="Slide Number Placeholder 21"/>
          <p:cNvSpPr>
            <a:spLocks noGrp="1"/>
          </p:cNvSpPr>
          <p:nvPr>
            <p:ph type="sldNum" sz="quarter" idx="15"/>
          </p:nvPr>
        </p:nvSpPr>
        <p:spPr/>
        <p:txBody>
          <a:bodyPr rtlCol="0"/>
          <a:lstStyle/>
          <a:p>
            <a:fld id="{9A8102B0-6338-4545-A6B4-C0692C0804F5}"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FCAFF35-1319-410D-9439-13E3DCE352CF}" type="datetimeFigureOut">
              <a:rPr lang="en-US" smtClean="0"/>
              <a:t>11/24/2013</a:t>
            </a:fld>
            <a:endParaRPr lang="en-US"/>
          </a:p>
        </p:txBody>
      </p:sp>
      <p:sp>
        <p:nvSpPr>
          <p:cNvPr id="18" name="Slide Number Placeholder 17"/>
          <p:cNvSpPr>
            <a:spLocks noGrp="1"/>
          </p:cNvSpPr>
          <p:nvPr>
            <p:ph type="sldNum" sz="quarter" idx="11"/>
          </p:nvPr>
        </p:nvSpPr>
        <p:spPr/>
        <p:txBody>
          <a:bodyPr rtlCol="0"/>
          <a:lstStyle/>
          <a:p>
            <a:fld id="{9A8102B0-6338-4545-A6B4-C0692C0804F5}"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FCAFF35-1319-410D-9439-13E3DCE352CF}" type="datetimeFigureOut">
              <a:rPr lang="en-US" smtClean="0"/>
              <a:t>11/24/2013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A8102B0-6338-4545-A6B4-C0692C0804F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28600"/>
            <a:ext cx="6172200" cy="1524000"/>
          </a:xfrm>
        </p:spPr>
        <p:txBody>
          <a:bodyPr>
            <a:normAutofit fontScale="90000"/>
          </a:bodyPr>
          <a:lstStyle/>
          <a:p>
            <a:pPr algn="ctr"/>
            <a:r>
              <a:rPr lang="en-U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American </a:t>
            </a:r>
            <a:r>
              <a:rPr lang="en-US"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Revolution </a:t>
            </a:r>
            <a:r>
              <a:rPr lang="en-U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br>
              <a:rPr lang="en-U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en-US"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tax </a:t>
            </a:r>
            <a:r>
              <a:rPr lang="en-US"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protests, Boston Tea Party</a:t>
            </a:r>
            <a:r>
              <a:rPr lang="en-US" dirty="0"/>
              <a:t/>
            </a:r>
            <a:br>
              <a:rPr lang="en-US" dirty="0"/>
            </a:br>
            <a:endParaRPr lang="en-US" dirty="0"/>
          </a:p>
        </p:txBody>
      </p:sp>
      <p:sp>
        <p:nvSpPr>
          <p:cNvPr id="3" name="Subtitle 2"/>
          <p:cNvSpPr>
            <a:spLocks noGrp="1"/>
          </p:cNvSpPr>
          <p:nvPr>
            <p:ph type="subTitle" idx="1"/>
          </p:nvPr>
        </p:nvSpPr>
        <p:spPr/>
        <p:txBody>
          <a:bodyPr/>
          <a:lstStyle/>
          <a:p>
            <a:pPr algn="ctr"/>
            <a:r>
              <a:rPr lang="en-US" dirty="0" smtClean="0"/>
              <a:t>Tierra McKnight</a:t>
            </a:r>
          </a:p>
          <a:p>
            <a:pPr algn="ctr"/>
            <a:r>
              <a:rPr lang="en-US" dirty="0" smtClean="0"/>
              <a:t>Sasha Anthony</a:t>
            </a:r>
          </a:p>
          <a:p>
            <a:pPr algn="ctr"/>
            <a:r>
              <a:rPr lang="en-US" dirty="0" err="1" smtClean="0"/>
              <a:t>Riginal</a:t>
            </a:r>
            <a:r>
              <a:rPr lang="en-US" dirty="0" smtClean="0"/>
              <a:t> Roberts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47200">
            <a:off x="2255981" y="2572564"/>
            <a:ext cx="2185897" cy="216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45018">
            <a:off x="4337763" y="2361426"/>
            <a:ext cx="2685865" cy="2014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09349">
            <a:off x="6661150" y="2851149"/>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7231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During, &amp; After </a:t>
            </a:r>
            <a:r>
              <a:rPr lang="en-US" sz="5400" dirty="0" smtClean="0">
                <a:solidFill>
                  <a:srgbClr val="FF0000"/>
                </a:solidFill>
              </a:rPr>
              <a:t>♥</a:t>
            </a:r>
            <a:endParaRPr lang="en-US" sz="5400" dirty="0">
              <a:solidFill>
                <a:srgbClr val="FF0000"/>
              </a:solidFill>
            </a:endParaRPr>
          </a:p>
        </p:txBody>
      </p:sp>
      <p:sp>
        <p:nvSpPr>
          <p:cNvPr id="3" name="Content Placeholder 2"/>
          <p:cNvSpPr>
            <a:spLocks noGrp="1"/>
          </p:cNvSpPr>
          <p:nvPr>
            <p:ph sz="quarter" idx="1"/>
          </p:nvPr>
        </p:nvSpPr>
        <p:spPr/>
        <p:txBody>
          <a:bodyPr>
            <a:normAutofit/>
          </a:bodyPr>
          <a:lstStyle/>
          <a:p>
            <a:r>
              <a:rPr lang="en-US" sz="1800" dirty="0" smtClean="0"/>
              <a:t>1764</a:t>
            </a:r>
            <a:r>
              <a:rPr lang="en-US" dirty="0" smtClean="0"/>
              <a:t>- </a:t>
            </a:r>
            <a:r>
              <a:rPr lang="en-US" sz="1200" dirty="0"/>
              <a:t>Sugar Act </a:t>
            </a:r>
            <a:r>
              <a:rPr lang="en-US" sz="1200" dirty="0" smtClean="0"/>
              <a:t>-</a:t>
            </a:r>
            <a:r>
              <a:rPr lang="en-US" sz="900" dirty="0" smtClean="0"/>
              <a:t>. The attempt to curb  the smuggling of sugar and molasses in the colonies by reducing the previous tax rate and enforcing the collection of duties.</a:t>
            </a:r>
          </a:p>
          <a:p>
            <a:r>
              <a:rPr lang="en-US" sz="1800" dirty="0" smtClean="0"/>
              <a:t>1765- </a:t>
            </a:r>
            <a:r>
              <a:rPr lang="en-US" sz="1200" dirty="0" smtClean="0"/>
              <a:t>Stamp </a:t>
            </a:r>
            <a:r>
              <a:rPr lang="en-US" sz="900" dirty="0" smtClean="0"/>
              <a:t>Act-Required colonial residents to purchase a stamp to  be affixed to a number of documents. EX: Wills, Contracts, Newspapers &amp; Etc.</a:t>
            </a:r>
          </a:p>
          <a:p>
            <a:r>
              <a:rPr lang="en-US" sz="1800" dirty="0" smtClean="0"/>
              <a:t>1765-</a:t>
            </a:r>
            <a:r>
              <a:rPr lang="en-US" sz="1200" dirty="0" smtClean="0"/>
              <a:t>Quatering Act- </a:t>
            </a:r>
            <a:r>
              <a:rPr lang="en-US" sz="900" dirty="0" smtClean="0"/>
              <a:t>Required colonial assemblies to provide housing , food and drink to British troops stationed in their town.</a:t>
            </a:r>
          </a:p>
          <a:p>
            <a:r>
              <a:rPr lang="en-US" sz="1800" dirty="0" smtClean="0"/>
              <a:t>1765-</a:t>
            </a:r>
            <a:r>
              <a:rPr lang="en-US" sz="1200" dirty="0" smtClean="0"/>
              <a:t>Stamp </a:t>
            </a:r>
            <a:r>
              <a:rPr lang="en-US" sz="1200" dirty="0"/>
              <a:t>Act </a:t>
            </a:r>
            <a:r>
              <a:rPr lang="en-US" sz="900" dirty="0"/>
              <a:t>Congress-Representatives from nine of the thirteen colonies declare the Stamp Act unconstitutional as it was a tax levied without their </a:t>
            </a:r>
            <a:r>
              <a:rPr lang="en-US" sz="900" dirty="0" smtClean="0"/>
              <a:t>consent.</a:t>
            </a:r>
          </a:p>
          <a:p>
            <a:r>
              <a:rPr lang="en-US" sz="1800" dirty="0" smtClean="0"/>
              <a:t>1766-</a:t>
            </a:r>
            <a:r>
              <a:rPr lang="en-US" sz="1200" dirty="0"/>
              <a:t> Declaratory </a:t>
            </a:r>
            <a:r>
              <a:rPr lang="en-US" sz="900" dirty="0"/>
              <a:t>Act-Parliament </a:t>
            </a:r>
            <a:r>
              <a:rPr lang="en-US" sz="900" dirty="0" smtClean="0"/>
              <a:t>finalizes </a:t>
            </a:r>
            <a:r>
              <a:rPr lang="en-US" sz="900" dirty="0"/>
              <a:t>the repeal of the Stamp Act, but declares that it has the right to tax </a:t>
            </a:r>
            <a:r>
              <a:rPr lang="en-US" sz="900" dirty="0" smtClean="0"/>
              <a:t>colonies</a:t>
            </a:r>
          </a:p>
          <a:p>
            <a:r>
              <a:rPr lang="en-US" sz="1800" dirty="0" smtClean="0"/>
              <a:t>1767</a:t>
            </a:r>
            <a:r>
              <a:rPr lang="en-US" sz="1600" dirty="0" smtClean="0"/>
              <a:t>-</a:t>
            </a:r>
            <a:r>
              <a:rPr lang="en-US" sz="1200" dirty="0" smtClean="0"/>
              <a:t>Townshend Revenue Act- </a:t>
            </a:r>
            <a:r>
              <a:rPr lang="en-US" sz="900" dirty="0" smtClean="0"/>
              <a:t>Tax on wine , fruits, and green glass, red and white lead, painters colors, paper and pasteboard.</a:t>
            </a:r>
          </a:p>
          <a:p>
            <a:pPr marL="0" indent="0">
              <a:buNone/>
            </a:pPr>
            <a:endParaRPr lang="en-US" sz="1300" dirty="0" smtClean="0"/>
          </a:p>
          <a:p>
            <a:endParaRPr lang="en-US" sz="1200" dirty="0" smtClean="0"/>
          </a:p>
        </p:txBody>
      </p:sp>
      <p:sp>
        <p:nvSpPr>
          <p:cNvPr id="4" name="Content Placeholder 3"/>
          <p:cNvSpPr>
            <a:spLocks noGrp="1"/>
          </p:cNvSpPr>
          <p:nvPr>
            <p:ph sz="quarter" idx="2"/>
          </p:nvPr>
        </p:nvSpPr>
        <p:spPr/>
        <p:txBody>
          <a:bodyPr>
            <a:normAutofit/>
          </a:bodyPr>
          <a:lstStyle/>
          <a:p>
            <a:r>
              <a:rPr lang="en-US" sz="1800" dirty="0"/>
              <a:t>1770</a:t>
            </a:r>
            <a:r>
              <a:rPr lang="en-US" sz="1600" dirty="0"/>
              <a:t>-</a:t>
            </a:r>
            <a:r>
              <a:rPr lang="en-US" sz="1200" dirty="0"/>
              <a:t>Boston  Massacre- </a:t>
            </a:r>
            <a:r>
              <a:rPr lang="en-US" sz="900" dirty="0"/>
              <a:t>A group of British soldiers open fire on protestants in Boston.</a:t>
            </a:r>
          </a:p>
          <a:p>
            <a:r>
              <a:rPr lang="en-US" sz="1800" dirty="0" smtClean="0"/>
              <a:t>1770-</a:t>
            </a:r>
            <a:r>
              <a:rPr lang="en-US" sz="1200" dirty="0" smtClean="0"/>
              <a:t>Repeal </a:t>
            </a:r>
            <a:r>
              <a:rPr lang="en-US" sz="1200" dirty="0"/>
              <a:t>of The Townshend Act</a:t>
            </a:r>
          </a:p>
          <a:p>
            <a:r>
              <a:rPr lang="en-US" sz="1800" dirty="0" smtClean="0"/>
              <a:t>1773-</a:t>
            </a:r>
            <a:r>
              <a:rPr lang="en-US" sz="1200" dirty="0" smtClean="0"/>
              <a:t>Tea Act-</a:t>
            </a:r>
            <a:r>
              <a:rPr lang="en-US" sz="900" dirty="0" smtClean="0"/>
              <a:t>Placed on no new tax on tea and was not designed to increase revenue. Create a monopoly which the colonists perceived as another means of “taxation without representation”. Was also intended to benefit the East India Company by giving them the right to sell tea to the colonies.</a:t>
            </a:r>
          </a:p>
          <a:p>
            <a:r>
              <a:rPr lang="en-US" sz="1800" dirty="0" smtClean="0"/>
              <a:t>1773-</a:t>
            </a:r>
            <a:r>
              <a:rPr lang="en-US" sz="1200" dirty="0" smtClean="0"/>
              <a:t>Boston Tea Party-</a:t>
            </a:r>
            <a:r>
              <a:rPr lang="en-US" sz="900" dirty="0"/>
              <a:t>Angered by the Tea Acts, American patriots disguised as Mohawk Indians dump £9,000 of East India Company tea into the Boston </a:t>
            </a:r>
            <a:r>
              <a:rPr lang="en-US" sz="900" dirty="0" smtClean="0"/>
              <a:t>harbor.</a:t>
            </a:r>
          </a:p>
          <a:p>
            <a:r>
              <a:rPr lang="en-US" sz="1800" dirty="0" smtClean="0"/>
              <a:t>1774-</a:t>
            </a:r>
            <a:r>
              <a:rPr lang="en-US" sz="1200" dirty="0"/>
              <a:t>Intolerable Acts-</a:t>
            </a:r>
            <a:r>
              <a:rPr lang="en-US" sz="900" dirty="0"/>
              <a:t>Four measures which stripped Massachusetts of self-government and judicial independence following the Boston Tea Party. The colonies responded with a general boycott of British goods</a:t>
            </a:r>
            <a:r>
              <a:rPr lang="en-US" sz="900" dirty="0" smtClean="0"/>
              <a:t>.</a:t>
            </a:r>
          </a:p>
          <a:p>
            <a:r>
              <a:rPr lang="en-US" sz="1800" dirty="0" smtClean="0"/>
              <a:t>1774- </a:t>
            </a:r>
            <a:r>
              <a:rPr lang="en-US" sz="1200" dirty="0" smtClean="0"/>
              <a:t>1</a:t>
            </a:r>
            <a:r>
              <a:rPr lang="en-US" sz="1200" baseline="30000" dirty="0" smtClean="0"/>
              <a:t>st</a:t>
            </a:r>
            <a:r>
              <a:rPr lang="en-US" sz="1800" dirty="0" smtClean="0"/>
              <a:t> </a:t>
            </a:r>
            <a:r>
              <a:rPr lang="en-US" sz="1200" dirty="0"/>
              <a:t>Continental Congress-</a:t>
            </a:r>
            <a:r>
              <a:rPr lang="en-US" sz="900" dirty="0"/>
              <a:t>Colonial delegates meet to </a:t>
            </a:r>
            <a:r>
              <a:rPr lang="en-US" sz="900" dirty="0" smtClean="0"/>
              <a:t>organize </a:t>
            </a:r>
            <a:r>
              <a:rPr lang="en-US" sz="900" dirty="0"/>
              <a:t>opposition to the Intolerable Acts</a:t>
            </a:r>
            <a:r>
              <a:rPr lang="en-US" sz="900" dirty="0" smtClean="0"/>
              <a:t>.</a:t>
            </a:r>
          </a:p>
          <a:p>
            <a:pPr marL="0" indent="0">
              <a:buNone/>
            </a:pPr>
            <a:endParaRPr lang="en-US" sz="1800" dirty="0"/>
          </a:p>
        </p:txBody>
      </p:sp>
    </p:spTree>
    <p:extLst>
      <p:ext uri="{BB962C8B-B14F-4D97-AF65-F5344CB8AC3E}">
        <p14:creationId xmlns:p14="http://schemas.microsoft.com/office/powerpoint/2010/main" val="66615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Broadway" pitchFamily="82" charset="0"/>
                <a:cs typeface="BrowalliaUPC" pitchFamily="34" charset="-34"/>
              </a:rPr>
              <a:t>TAXATION</a:t>
            </a:r>
            <a:r>
              <a:rPr lang="en-US" dirty="0" smtClean="0">
                <a:latin typeface="Broadway" pitchFamily="82" charset="0"/>
                <a:cs typeface="BrowalliaUPC" pitchFamily="34" charset="-34"/>
              </a:rPr>
              <a:t> without </a:t>
            </a:r>
            <a:r>
              <a:rPr lang="en-US" dirty="0" smtClean="0">
                <a:solidFill>
                  <a:srgbClr val="FF0000"/>
                </a:solidFill>
                <a:latin typeface="Broadway" pitchFamily="82" charset="0"/>
                <a:cs typeface="BrowalliaUPC" pitchFamily="34" charset="-34"/>
              </a:rPr>
              <a:t>Representation </a:t>
            </a:r>
            <a:r>
              <a:rPr lang="en-US" dirty="0" smtClean="0">
                <a:latin typeface="Broadway" pitchFamily="82" charset="0"/>
                <a:cs typeface="BrowalliaUPC" pitchFamily="34" charset="-34"/>
              </a:rPr>
              <a:t>!</a:t>
            </a:r>
            <a:endParaRPr lang="en-US" dirty="0">
              <a:latin typeface="Broadway" pitchFamily="82" charset="0"/>
              <a:cs typeface="BrowalliaUPC" pitchFamily="34" charset="-34"/>
            </a:endParaRPr>
          </a:p>
        </p:txBody>
      </p:sp>
      <p:sp>
        <p:nvSpPr>
          <p:cNvPr id="3" name="Content Placeholder 2"/>
          <p:cNvSpPr>
            <a:spLocks noGrp="1"/>
          </p:cNvSpPr>
          <p:nvPr>
            <p:ph sz="quarter" idx="1"/>
          </p:nvPr>
        </p:nvSpPr>
        <p:spPr/>
        <p:txBody>
          <a:bodyPr>
            <a:normAutofit/>
          </a:bodyPr>
          <a:lstStyle/>
          <a:p>
            <a:r>
              <a:rPr lang="en-US" sz="1800" dirty="0" smtClean="0"/>
              <a:t>After the French &amp; Indian War the British maliciously taxed the 13 colonies. People living in the 13 colonies didn’t have representatives in the British Parliament. The colonist had no way to vote on how they would be taxed or who would represent them. Because of the lack of representation, British government could tax colonist in any way that they felt. They felt as though the British were mocking them. They introduced many of new tax laws just about every year taking away the rights of the colonists. These laws soon led to heated tension between the colonies and the British causing protests. The British sent troops to the colonies to ensure the money was being paid. The colonists were very rebellious towards the laws and the British.</a:t>
            </a:r>
            <a:endParaRPr lang="en-US" sz="1800" dirty="0"/>
          </a:p>
        </p:txBody>
      </p:sp>
    </p:spTree>
    <p:extLst>
      <p:ext uri="{BB962C8B-B14F-4D97-AF65-F5344CB8AC3E}">
        <p14:creationId xmlns:p14="http://schemas.microsoft.com/office/powerpoint/2010/main" val="142777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solidFill>
                  <a:srgbClr val="0C000A"/>
                </a:solidFill>
                <a:latin typeface="Bauhaus 93" pitchFamily="82" charset="0"/>
              </a:rPr>
              <a:t>Lets Take Action !</a:t>
            </a:r>
            <a:endParaRPr lang="en-US" sz="5400" dirty="0">
              <a:solidFill>
                <a:srgbClr val="0C000A"/>
              </a:solidFill>
              <a:latin typeface="Bauhaus 93" pitchFamily="82" charset="0"/>
            </a:endParaRPr>
          </a:p>
        </p:txBody>
      </p:sp>
      <p:sp>
        <p:nvSpPr>
          <p:cNvPr id="3" name="Content Placeholder 2"/>
          <p:cNvSpPr>
            <a:spLocks noGrp="1"/>
          </p:cNvSpPr>
          <p:nvPr>
            <p:ph sz="quarter" idx="1"/>
          </p:nvPr>
        </p:nvSpPr>
        <p:spPr/>
        <p:txBody>
          <a:bodyPr/>
          <a:lstStyle/>
          <a:p>
            <a:endParaRPr lang="en-US" dirty="0" smtClean="0"/>
          </a:p>
          <a:p>
            <a:pPr marL="342900" indent="-342900">
              <a:buFont typeface="+mj-lt"/>
              <a:buAutoNum type="arabicPeriod"/>
            </a:pPr>
            <a:r>
              <a:rPr lang="en-US" sz="1600" dirty="0"/>
              <a:t> Merchants and protesters who called themselves the Sons of Liberty </a:t>
            </a:r>
            <a:r>
              <a:rPr lang="en-US" sz="1600" dirty="0" smtClean="0"/>
              <a:t>came up with an master plan. </a:t>
            </a:r>
            <a:r>
              <a:rPr lang="en-US" sz="1600" dirty="0"/>
              <a:t>In a unified act of vandalism, the Sons of Liberty dressed up as Native Americans and boarded the three ships and dumped mass quantities of tea into the harbor. The Boston Tea Party was an act of </a:t>
            </a:r>
            <a:r>
              <a:rPr lang="en-US" sz="1600" dirty="0" smtClean="0"/>
              <a:t>revolt.</a:t>
            </a:r>
            <a:endParaRPr lang="en-US" sz="1600" dirty="0"/>
          </a:p>
        </p:txBody>
      </p:sp>
      <p:pic>
        <p:nvPicPr>
          <p:cNvPr id="2050"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rot="20691083">
            <a:off x="4884781" y="1598873"/>
            <a:ext cx="2530542" cy="1563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27822">
            <a:off x="5828985" y="3233489"/>
            <a:ext cx="2317294"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11835">
            <a:off x="3138024" y="4655947"/>
            <a:ext cx="2667000" cy="2117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745" y="4613713"/>
            <a:ext cx="2057400" cy="207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674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92D050"/>
                </a:solidFill>
                <a:latin typeface="Arial Black" pitchFamily="34" charset="0"/>
              </a:rPr>
              <a:t>Success</a:t>
            </a:r>
            <a:r>
              <a:rPr lang="en-US" sz="4800" dirty="0" smtClean="0">
                <a:solidFill>
                  <a:schemeClr val="tx1">
                    <a:lumMod val="95000"/>
                    <a:lumOff val="5000"/>
                  </a:schemeClr>
                </a:solidFill>
                <a:latin typeface="Arial Black" pitchFamily="34" charset="0"/>
              </a:rPr>
              <a:t> or </a:t>
            </a:r>
            <a:r>
              <a:rPr lang="en-US" sz="4800" dirty="0" smtClean="0">
                <a:solidFill>
                  <a:srgbClr val="FF0000"/>
                </a:solidFill>
                <a:latin typeface="Arial Black" pitchFamily="34" charset="0"/>
              </a:rPr>
              <a:t>Failure?</a:t>
            </a:r>
            <a:endParaRPr lang="en-US" sz="4800" dirty="0">
              <a:solidFill>
                <a:srgbClr val="FF0000"/>
              </a:solidFill>
              <a:latin typeface="Arial Black" pitchFamily="34" charset="0"/>
            </a:endParaRPr>
          </a:p>
        </p:txBody>
      </p:sp>
      <p:sp>
        <p:nvSpPr>
          <p:cNvPr id="3" name="Content Placeholder 2"/>
          <p:cNvSpPr>
            <a:spLocks noGrp="1"/>
          </p:cNvSpPr>
          <p:nvPr>
            <p:ph sz="quarter" idx="1"/>
          </p:nvPr>
        </p:nvSpPr>
        <p:spPr/>
        <p:txBody>
          <a:bodyPr>
            <a:normAutofit/>
          </a:bodyPr>
          <a:lstStyle/>
          <a:p>
            <a:r>
              <a:rPr lang="en-US" sz="1600" dirty="0"/>
              <a:t>The Boston Tea Party was considered successful and a failure because the king lowered taxes but right after it started a war. </a:t>
            </a:r>
            <a:endParaRPr lang="en-US" sz="1600" dirty="0" smtClean="0"/>
          </a:p>
          <a:p>
            <a:r>
              <a:rPr lang="en-US" sz="1600" dirty="0" smtClean="0"/>
              <a:t>The </a:t>
            </a:r>
            <a:r>
              <a:rPr lang="en-US" sz="1600" dirty="0" smtClean="0"/>
              <a:t>failure of the Boston Tea Party were the Intolerable Acts that were passed soon after in retaliation towards there actions.</a:t>
            </a:r>
          </a:p>
          <a:p>
            <a:endParaRPr lang="en-US" sz="1600"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438400"/>
            <a:ext cx="3141666" cy="2100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9350" y="1371600"/>
            <a:ext cx="2552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6988" y="4504933"/>
            <a:ext cx="2821175" cy="2350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528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315200" cy="1143000"/>
          </a:xfrm>
        </p:spPr>
        <p:txBody>
          <a:bodyPr/>
          <a:lstStyle/>
          <a:p>
            <a:r>
              <a:rPr lang="en-US" dirty="0" smtClean="0"/>
              <a:t>	</a:t>
            </a:r>
            <a:r>
              <a:rPr lang="en-US" sz="4000" dirty="0" smtClean="0">
                <a:solidFill>
                  <a:schemeClr val="accent2">
                    <a:lumMod val="40000"/>
                    <a:lumOff val="60000"/>
                  </a:schemeClr>
                </a:solidFill>
              </a:rPr>
              <a:t>Compare &amp; Contrast</a:t>
            </a:r>
            <a:endParaRPr lang="en-US" sz="4000" dirty="0">
              <a:solidFill>
                <a:schemeClr val="accent2">
                  <a:lumMod val="40000"/>
                  <a:lumOff val="60000"/>
                </a:schemeClr>
              </a:solidFill>
            </a:endParaRPr>
          </a:p>
        </p:txBody>
      </p:sp>
      <p:sp>
        <p:nvSpPr>
          <p:cNvPr id="3" name="Text Placeholder 2"/>
          <p:cNvSpPr>
            <a:spLocks noGrp="1"/>
          </p:cNvSpPr>
          <p:nvPr>
            <p:ph type="body" idx="1"/>
          </p:nvPr>
        </p:nvSpPr>
        <p:spPr>
          <a:xfrm>
            <a:off x="2286000" y="1066800"/>
            <a:ext cx="6172200" cy="5314950"/>
          </a:xfrm>
        </p:spPr>
        <p:txBody>
          <a:bodyPr>
            <a:normAutofit lnSpcReduction="10000"/>
          </a:bodyPr>
          <a:lstStyle/>
          <a:p>
            <a:r>
              <a:rPr lang="en-US" sz="1600" dirty="0" smtClean="0">
                <a:solidFill>
                  <a:schemeClr val="tx1"/>
                </a:solidFill>
              </a:rPr>
              <a:t>1. “That government is best which governs least.”</a:t>
            </a:r>
          </a:p>
          <a:p>
            <a:pPr marL="285750" indent="-285750">
              <a:buFont typeface="Arial" panose="020B0604020202020204" pitchFamily="34" charset="0"/>
              <a:buChar char="•"/>
            </a:pPr>
            <a:r>
              <a:rPr lang="en-US" sz="1600" dirty="0" smtClean="0">
                <a:solidFill>
                  <a:schemeClr val="tx1"/>
                </a:solidFill>
              </a:rPr>
              <a:t>“The colonies refused to pay the levies required by the Townsend Acts claiming they had no obligation to pay taxes imposed by a Parliament in which they had no representation.”</a:t>
            </a:r>
          </a:p>
          <a:p>
            <a:pPr marL="285750" indent="-285750">
              <a:buFont typeface="Arial" panose="020B0604020202020204" pitchFamily="34" charset="0"/>
              <a:buChar char="•"/>
            </a:pPr>
            <a:endParaRPr lang="en-US" dirty="0" smtClean="0">
              <a:solidFill>
                <a:schemeClr val="tx1"/>
              </a:solidFill>
            </a:endParaRPr>
          </a:p>
          <a:p>
            <a:r>
              <a:rPr lang="en-US" sz="1600" dirty="0" smtClean="0">
                <a:solidFill>
                  <a:schemeClr val="tx1"/>
                </a:solidFill>
              </a:rPr>
              <a:t>2. “At the war's conclusion in 1763, King George III and his government taxed the American colonies as a way of recouping their war costs.”</a:t>
            </a:r>
          </a:p>
          <a:p>
            <a:pPr marL="342900" indent="-342900">
              <a:buFont typeface="Arial" panose="020B0604020202020204" pitchFamily="34" charset="0"/>
              <a:buChar char="•"/>
            </a:pPr>
            <a:r>
              <a:rPr lang="en-US" sz="1600" dirty="0" smtClean="0">
                <a:solidFill>
                  <a:schemeClr val="tx1"/>
                </a:solidFill>
              </a:rPr>
              <a:t>He refused to pay a tax that would be used to support slavery 1846. He spent a night in jail for refusing to pay delinquent poll taxes</a:t>
            </a:r>
          </a:p>
          <a:p>
            <a:r>
              <a:rPr lang="en-US" sz="1600" dirty="0" smtClean="0">
                <a:solidFill>
                  <a:schemeClr val="tx1"/>
                </a:solidFill>
              </a:rPr>
              <a:t>3. “It is not many moments that I live under a government, even in this world.”</a:t>
            </a:r>
          </a:p>
          <a:p>
            <a:pPr marL="342900" indent="-342900">
              <a:buFont typeface="Arial" panose="020B0604020202020204" pitchFamily="34" charset="0"/>
              <a:buChar char="•"/>
            </a:pPr>
            <a:endParaRPr lang="en-US" sz="1600" dirty="0" smtClean="0">
              <a:solidFill>
                <a:schemeClr val="tx1"/>
              </a:solidFill>
            </a:endParaRPr>
          </a:p>
          <a:p>
            <a:pPr marL="342900" indent="-342900">
              <a:buFont typeface="Arial" panose="020B0604020202020204" pitchFamily="34" charset="0"/>
              <a:buChar char="•"/>
            </a:pPr>
            <a:r>
              <a:rPr lang="en-US" dirty="0">
                <a:solidFill>
                  <a:schemeClr val="tx1"/>
                </a:solidFill>
              </a:rPr>
              <a:t>A</a:t>
            </a:r>
            <a:r>
              <a:rPr lang="en-US" dirty="0" smtClean="0">
                <a:solidFill>
                  <a:schemeClr val="tx1"/>
                </a:solidFill>
              </a:rPr>
              <a:t> </a:t>
            </a:r>
            <a:r>
              <a:rPr lang="en-US" dirty="0">
                <a:solidFill>
                  <a:schemeClr val="tx1"/>
                </a:solidFill>
              </a:rPr>
              <a:t>group of about 200 men, some disguised </a:t>
            </a:r>
            <a:r>
              <a:rPr lang="en-US" dirty="0" smtClean="0">
                <a:solidFill>
                  <a:schemeClr val="tx1"/>
                </a:solidFill>
              </a:rPr>
              <a:t>as Indians, saying </a:t>
            </a:r>
            <a:r>
              <a:rPr lang="en-US" dirty="0">
                <a:solidFill>
                  <a:schemeClr val="tx1"/>
                </a:solidFill>
              </a:rPr>
              <a:t>war chants, the crowd marched two-by-two to the </a:t>
            </a:r>
            <a:r>
              <a:rPr lang="en-US" dirty="0" smtClean="0">
                <a:solidFill>
                  <a:schemeClr val="tx1"/>
                </a:solidFill>
              </a:rPr>
              <a:t>to the </a:t>
            </a:r>
            <a:r>
              <a:rPr lang="en-US" dirty="0">
                <a:solidFill>
                  <a:schemeClr val="tx1"/>
                </a:solidFill>
              </a:rPr>
              <a:t>ships and </a:t>
            </a:r>
            <a:r>
              <a:rPr lang="en-US" dirty="0" smtClean="0">
                <a:solidFill>
                  <a:schemeClr val="tx1"/>
                </a:solidFill>
              </a:rPr>
              <a:t>dumped barrels </a:t>
            </a:r>
            <a:r>
              <a:rPr lang="en-US" dirty="0">
                <a:solidFill>
                  <a:schemeClr val="tx1"/>
                </a:solidFill>
              </a:rPr>
              <a:t>of tea into the </a:t>
            </a:r>
            <a:r>
              <a:rPr lang="en-US" dirty="0" smtClean="0">
                <a:solidFill>
                  <a:schemeClr val="tx1"/>
                </a:solidFill>
              </a:rPr>
              <a:t>Boston harbor. </a:t>
            </a:r>
            <a:endParaRPr lang="en-US" dirty="0">
              <a:solidFill>
                <a:schemeClr val="tx1"/>
              </a:solidFill>
            </a:endParaRPr>
          </a:p>
          <a:p>
            <a:pPr marL="342900" indent="-342900">
              <a:buFont typeface="Arial" panose="020B0604020202020204" pitchFamily="34" charset="0"/>
              <a:buChar char="•"/>
            </a:pPr>
            <a:endParaRPr lang="en-US" dirty="0" smtClean="0">
              <a:solidFill>
                <a:schemeClr val="tx1"/>
              </a:solidFill>
            </a:endParaRPr>
          </a:p>
          <a:p>
            <a:pPr marL="342900" indent="-342900">
              <a:buFont typeface="Arial" panose="020B0604020202020204" pitchFamily="34" charset="0"/>
              <a:buChar char="•"/>
            </a:pPr>
            <a:endParaRPr lang="en-US" dirty="0" smtClean="0">
              <a:solidFill>
                <a:schemeClr val="tx1"/>
              </a:solidFill>
            </a:endParaRPr>
          </a:p>
          <a:p>
            <a:pPr marL="285750" indent="-28575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96686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solidFill>
                  <a:schemeClr val="accent1"/>
                </a:solidFill>
                <a:latin typeface="Berlin Sans FB Demi" panose="020E0802020502020306" pitchFamily="34" charset="0"/>
              </a:rPr>
              <a:t>Civil Disobedience</a:t>
            </a:r>
            <a:endParaRPr lang="en-US" sz="6600" dirty="0">
              <a:solidFill>
                <a:schemeClr val="accent1"/>
              </a:solidFill>
              <a:latin typeface="Berlin Sans FB Demi" panose="020E0802020502020306" pitchFamily="34" charset="0"/>
            </a:endParaRPr>
          </a:p>
        </p:txBody>
      </p:sp>
      <p:sp>
        <p:nvSpPr>
          <p:cNvPr id="3" name="Content Placeholder 2"/>
          <p:cNvSpPr>
            <a:spLocks noGrp="1"/>
          </p:cNvSpPr>
          <p:nvPr>
            <p:ph sz="quarter" idx="1"/>
          </p:nvPr>
        </p:nvSpPr>
        <p:spPr/>
        <p:txBody>
          <a:bodyPr>
            <a:normAutofit/>
          </a:bodyPr>
          <a:lstStyle/>
          <a:p>
            <a:r>
              <a:rPr lang="en-US" sz="2000" dirty="0" smtClean="0">
                <a:solidFill>
                  <a:schemeClr val="bg2">
                    <a:lumMod val="75000"/>
                  </a:schemeClr>
                </a:solidFill>
              </a:rPr>
              <a:t>The Boston Tea Party is a prime example of civil disobedience because it shows how the government takes advantage of their power. The colonists became rebellious because their head (England) decided to impose “taxation without representation.” This shows how they enforced laws without the consent of those who are not even considered under them. Thoreau’s main idea or state of mind </a:t>
            </a:r>
            <a:r>
              <a:rPr lang="en-US" sz="2000" dirty="0">
                <a:solidFill>
                  <a:schemeClr val="bg2">
                    <a:lumMod val="75000"/>
                  </a:schemeClr>
                </a:solidFill>
              </a:rPr>
              <a:t>was “No man with a genius for legislation has appeared in </a:t>
            </a:r>
            <a:r>
              <a:rPr lang="en-US" sz="2000" dirty="0" smtClean="0">
                <a:solidFill>
                  <a:schemeClr val="bg2">
                    <a:lumMod val="75000"/>
                  </a:schemeClr>
                </a:solidFill>
              </a:rPr>
              <a:t>America.” Thoreau went to jail for not paying taxes, the colonists went against paying taxes which was the cause of the Boston </a:t>
            </a:r>
            <a:r>
              <a:rPr lang="en-US" sz="2000" dirty="0">
                <a:solidFill>
                  <a:schemeClr val="bg2">
                    <a:lumMod val="75000"/>
                  </a:schemeClr>
                </a:solidFill>
              </a:rPr>
              <a:t>T</a:t>
            </a:r>
            <a:r>
              <a:rPr lang="en-US" sz="2000" dirty="0" smtClean="0">
                <a:solidFill>
                  <a:schemeClr val="bg2">
                    <a:lumMod val="75000"/>
                  </a:schemeClr>
                </a:solidFill>
              </a:rPr>
              <a:t>ea Party.</a:t>
            </a:r>
            <a:endParaRPr lang="en-US" sz="2000" dirty="0">
              <a:solidFill>
                <a:schemeClr val="bg2">
                  <a:lumMod val="75000"/>
                </a:schemeClr>
              </a:solidFill>
            </a:endParaRPr>
          </a:p>
        </p:txBody>
      </p:sp>
    </p:spTree>
    <p:extLst>
      <p:ext uri="{BB962C8B-B14F-4D97-AF65-F5344CB8AC3E}">
        <p14:creationId xmlns:p14="http://schemas.microsoft.com/office/powerpoint/2010/main" val="12993072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294</TotalTime>
  <Words>822</Words>
  <Application>Microsoft Office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American Revolution –  tax protests, Boston Tea Party </vt:lpstr>
      <vt:lpstr>Before, During, &amp; After ♥</vt:lpstr>
      <vt:lpstr>TAXATION without Representation !</vt:lpstr>
      <vt:lpstr>Lets Take Action !</vt:lpstr>
      <vt:lpstr>Success or Failure?</vt:lpstr>
      <vt:lpstr> Compare &amp; Contrast</vt:lpstr>
      <vt:lpstr>Civil Disobedience</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Revolution –  tax protests, Boston Tea Party</dc:title>
  <dc:creator>Windows User</dc:creator>
  <cp:lastModifiedBy>Jefferson, Trellis C.</cp:lastModifiedBy>
  <cp:revision>22</cp:revision>
  <dcterms:created xsi:type="dcterms:W3CDTF">2013-11-19T15:52:00Z</dcterms:created>
  <dcterms:modified xsi:type="dcterms:W3CDTF">2013-11-24T23:19:14Z</dcterms:modified>
</cp:coreProperties>
</file>